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CC0867-AC71-4C37-9D39-B0BEF6E89253}">
  <a:tblStyle styleId="{19CC0867-AC71-4C37-9D39-B0BEF6E892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ba5dfa90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ba5dfa90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ba5dfa906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ba5dfa906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ba5dfa90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bba5dfa90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ba5dfa90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ba5dfa90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a5dfa90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ba5dfa90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ba5dfa90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ba5dfa90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ba5dfa90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bba5dfa90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ba5dfa9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ba5dfa9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ba5dfa90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ba5dfa90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ba5dfa906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ba5dfa90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ba5dfa90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ba5dfa90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7.jpg"/><Relationship Id="rId5" Type="http://schemas.openxmlformats.org/officeDocument/2006/relationships/image" Target="../media/image5.jpg"/><Relationship Id="rId6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5" Type="http://schemas.openxmlformats.org/officeDocument/2006/relationships/image" Target="../media/image23.jpg"/><Relationship Id="rId6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10" Type="http://schemas.openxmlformats.org/officeDocument/2006/relationships/image" Target="../media/image7.jpg"/><Relationship Id="rId9" Type="http://schemas.openxmlformats.org/officeDocument/2006/relationships/image" Target="../media/image5.jpg"/><Relationship Id="rId5" Type="http://schemas.openxmlformats.org/officeDocument/2006/relationships/image" Target="../media/image10.jpg"/><Relationship Id="rId6" Type="http://schemas.openxmlformats.org/officeDocument/2006/relationships/image" Target="../media/image2.jpg"/><Relationship Id="rId7" Type="http://schemas.openxmlformats.org/officeDocument/2006/relationships/image" Target="../media/image12.jpg"/><Relationship Id="rId8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cuQ1wTcnvvk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7.jp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qpgcD5k1494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812103" y="744575"/>
            <a:ext cx="5020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Non-Destructive Testing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812100" y="2834125"/>
            <a:ext cx="5020200" cy="13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NTD Externship Summer 2023</a:t>
            </a:r>
            <a:endParaRPr>
              <a:solidFill>
                <a:srgbClr val="00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Pennsylvania College of Technology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3685475" cy="491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Testing: Ultrasonic Testing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07250"/>
            <a:ext cx="2091700" cy="27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1750" y="1207250"/>
            <a:ext cx="1446226" cy="192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200" y="2736600"/>
            <a:ext cx="1634150" cy="21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6">
            <a:alphaModFix/>
          </a:blip>
          <a:srcRect b="0" l="9189" r="0" t="10952"/>
          <a:stretch/>
        </p:blipFill>
        <p:spPr>
          <a:xfrm>
            <a:off x="3763500" y="2497750"/>
            <a:ext cx="2900550" cy="20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4275175" y="1351225"/>
            <a:ext cx="44082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Uses penetrating soundwaves like SONAR to create images that can show internal defects</a:t>
            </a:r>
            <a:endParaRPr sz="1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06700" cy="29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500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2926" y="152400"/>
            <a:ext cx="2698674" cy="359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924" y="2048842"/>
            <a:ext cx="2206700" cy="294225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6357400" y="4073750"/>
            <a:ext cx="263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Tensile Strength Testing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DESTRUCTIVE TESTING</a:t>
            </a:r>
            <a:endParaRPr sz="1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02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307725" y="3414350"/>
            <a:ext cx="85725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Students interested in a career within NDT typically require a specialized program such as those offered my </a:t>
            </a:r>
            <a:r>
              <a:rPr lang="en" sz="1800">
                <a:solidFill>
                  <a:schemeClr val="accent6"/>
                </a:solidFill>
              </a:rPr>
              <a:t>technical schools such as Pennsylvania College of Technology (Williamsport, PA).. They even offer several inexpensive summer experiences/camps for interested high school students. </a:t>
            </a:r>
            <a:endParaRPr sz="1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21" y="101325"/>
            <a:ext cx="2562025" cy="28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21" y="101325"/>
            <a:ext cx="2562025" cy="28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21" y="101325"/>
            <a:ext cx="2562025" cy="28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21" y="101325"/>
            <a:ext cx="2562025" cy="28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921" y="101325"/>
            <a:ext cx="2562025" cy="28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921" y="101325"/>
            <a:ext cx="2562025" cy="28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921" y="101325"/>
            <a:ext cx="2562025" cy="28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350" y="152400"/>
            <a:ext cx="2241250" cy="29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17000" y="0"/>
            <a:ext cx="2887250" cy="30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5313" y="2938250"/>
            <a:ext cx="2241250" cy="2120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2963575" y="3381500"/>
            <a:ext cx="51546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Some of the techniques used to determine structural integrity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A breakdown of non-destructive testing including the different methods and applications." id="82" name="Google Shape;82;p16" title="What Is Non-Destructive Testing (NDT)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50" y="235100"/>
            <a:ext cx="7552450" cy="42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Inspections Can be External or Internal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9" name="Google Shape;89;p17"/>
          <p:cNvGraphicFramePr/>
          <p:nvPr/>
        </p:nvGraphicFramePr>
        <p:xfrm>
          <a:off x="490200" y="171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{19CC0867-AC71-4C37-9D39-B0BEF6E89253}</a:tableStyleId>
              </a:tblPr>
              <a:tblGrid>
                <a:gridCol w="3850650"/>
                <a:gridCol w="3850650"/>
              </a:tblGrid>
              <a:tr h="191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6"/>
                          </a:solidFill>
                        </a:rPr>
                        <a:t>External Inspection:</a:t>
                      </a:r>
                      <a:endParaRPr sz="2200">
                        <a:solidFill>
                          <a:schemeClr val="accent6"/>
                        </a:solidFill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2200"/>
                        <a:buChar char="●"/>
                      </a:pPr>
                      <a:r>
                        <a:rPr lang="en" sz="2200">
                          <a:solidFill>
                            <a:schemeClr val="accent6"/>
                          </a:solidFill>
                        </a:rPr>
                        <a:t>Visual inspection</a:t>
                      </a:r>
                      <a:endParaRPr sz="2200">
                        <a:solidFill>
                          <a:schemeClr val="accent6"/>
                        </a:solidFill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2200"/>
                        <a:buChar char="●"/>
                      </a:pPr>
                      <a:r>
                        <a:rPr lang="en" sz="2200">
                          <a:solidFill>
                            <a:schemeClr val="accent6"/>
                          </a:solidFill>
                        </a:rPr>
                        <a:t>Liquid Penetrant Testing</a:t>
                      </a:r>
                      <a:endParaRPr sz="2200">
                        <a:solidFill>
                          <a:schemeClr val="accent6"/>
                        </a:solidFill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2200"/>
                        <a:buChar char="●"/>
                      </a:pPr>
                      <a:r>
                        <a:rPr lang="en" sz="2200">
                          <a:solidFill>
                            <a:schemeClr val="accent6"/>
                          </a:solidFill>
                        </a:rPr>
                        <a:t>Magnetic Particle Testing</a:t>
                      </a:r>
                      <a:endParaRPr sz="22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6"/>
                          </a:solidFill>
                        </a:rPr>
                        <a:t>Internal Inspection:</a:t>
                      </a:r>
                      <a:endParaRPr sz="2200">
                        <a:solidFill>
                          <a:schemeClr val="accent6"/>
                        </a:solidFill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2200"/>
                        <a:buChar char="●"/>
                      </a:pPr>
                      <a:r>
                        <a:rPr lang="en" sz="2200">
                          <a:solidFill>
                            <a:schemeClr val="accent6"/>
                          </a:solidFill>
                        </a:rPr>
                        <a:t>Radiography Testing</a:t>
                      </a:r>
                      <a:endParaRPr sz="2200">
                        <a:solidFill>
                          <a:schemeClr val="accent6"/>
                        </a:solidFill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2200"/>
                        <a:buChar char="●"/>
                      </a:pPr>
                      <a:r>
                        <a:rPr lang="en" sz="2200">
                          <a:solidFill>
                            <a:schemeClr val="accent6"/>
                          </a:solidFill>
                        </a:rPr>
                        <a:t>Ultrasonic Testing</a:t>
                      </a:r>
                      <a:endParaRPr sz="22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Penetrant Testing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25" y="1152475"/>
            <a:ext cx="3723449" cy="25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28020" l="13653" r="26010" t="28020"/>
          <a:stretch/>
        </p:blipFill>
        <p:spPr>
          <a:xfrm>
            <a:off x="6319725" y="2311484"/>
            <a:ext cx="2739350" cy="26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4027425" y="265950"/>
            <a:ext cx="4901400" cy="18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Used to detect surface </a:t>
            </a:r>
            <a:r>
              <a:rPr lang="en" sz="1800">
                <a:solidFill>
                  <a:srgbClr val="00FFFF"/>
                </a:solidFill>
              </a:rPr>
              <a:t>cracks</a:t>
            </a:r>
            <a:r>
              <a:rPr lang="en" sz="1800">
                <a:solidFill>
                  <a:srgbClr val="00FFFF"/>
                </a:solidFill>
              </a:rPr>
              <a:t>.  Area is flooded with a penetrant, then wiped off.  Some of the dye (colored or </a:t>
            </a:r>
            <a:r>
              <a:rPr lang="en" sz="1800">
                <a:solidFill>
                  <a:srgbClr val="00FFFF"/>
                </a:solidFill>
              </a:rPr>
              <a:t>fluorescent) remains in minute cracks to provide visual data.</a:t>
            </a:r>
            <a:endParaRPr sz="18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Summer NDT Externship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49172" l="8324" r="28892" t="35132"/>
          <a:stretch/>
        </p:blipFill>
        <p:spPr>
          <a:xfrm>
            <a:off x="90200" y="1107575"/>
            <a:ext cx="4984025" cy="16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8624" l="20180" r="2204" t="32347"/>
          <a:stretch/>
        </p:blipFill>
        <p:spPr>
          <a:xfrm>
            <a:off x="5395201" y="1284100"/>
            <a:ext cx="3342125" cy="338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9"/>
          <p:cNvCxnSpPr/>
          <p:nvPr/>
        </p:nvCxnSpPr>
        <p:spPr>
          <a:xfrm flipH="1" rot="10800000">
            <a:off x="1362300" y="2259425"/>
            <a:ext cx="531600" cy="9525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9"/>
          <p:cNvCxnSpPr/>
          <p:nvPr/>
        </p:nvCxnSpPr>
        <p:spPr>
          <a:xfrm>
            <a:off x="6434925" y="620225"/>
            <a:ext cx="432000" cy="12183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9225" y="972000"/>
            <a:ext cx="2021477" cy="20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0275" y="2571749"/>
            <a:ext cx="2013975" cy="17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Magnetic Particle Testing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Area is electrically charged to induce a magnetic field.  Variations in magnetic field used to indicate structural concern in the material being tested.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Nondestructive Testing - Magnetic Particle Inspection&#10;- Basic principle&#10;- Preconditions&#10;- Practical Procedure&#10;Responsible for this video: Prof. Dr.-Ing. Rainer Schwab, Hochschule Karlsruhe (Karlsruhe University of Applied Sciences), Germany" id="115" name="Google Shape;115;p20" title="Magnetic Particle Inspec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775" y="2003425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3900" y="1827450"/>
            <a:ext cx="2367425" cy="31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TESTING: </a:t>
            </a:r>
            <a:r>
              <a:rPr lang="en"/>
              <a:t>Radiography</a:t>
            </a:r>
            <a:r>
              <a:rPr lang="en"/>
              <a:t> 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588500" y="1152475"/>
            <a:ext cx="5243700" cy="17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Have you ever had an X-ray?  If yes, then you already know the basics of this NDT.  A radiation source is used to pass radiation through a sample object and an image is created. This image can show defects inside of materials.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54" y="1017713"/>
            <a:ext cx="2993269" cy="399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073" y="2571750"/>
            <a:ext cx="4335768" cy="19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