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7" r:id="rId5"/>
    <p:sldId id="258" r:id="rId6"/>
    <p:sldId id="259" r:id="rId7"/>
    <p:sldId id="263" r:id="rId8"/>
    <p:sldId id="264" r:id="rId9"/>
    <p:sldId id="268" r:id="rId10"/>
    <p:sldId id="269" r:id="rId11"/>
    <p:sldId id="272" r:id="rId12"/>
    <p:sldId id="273" r:id="rId13"/>
    <p:sldId id="260" r:id="rId14"/>
    <p:sldId id="283" r:id="rId15"/>
    <p:sldId id="284" r:id="rId16"/>
    <p:sldId id="285" r:id="rId17"/>
    <p:sldId id="261" r:id="rId18"/>
    <p:sldId id="286" r:id="rId19"/>
    <p:sldId id="262" r:id="rId20"/>
    <p:sldId id="287" r:id="rId21"/>
    <p:sldId id="288" r:id="rId22"/>
    <p:sldId id="265" r:id="rId23"/>
    <p:sldId id="266" r:id="rId24"/>
    <p:sldId id="267" r:id="rId25"/>
    <p:sldId id="290" r:id="rId26"/>
    <p:sldId id="275" r:id="rId27"/>
    <p:sldId id="276" r:id="rId28"/>
    <p:sldId id="277" r:id="rId29"/>
    <p:sldId id="280" r:id="rId30"/>
    <p:sldId id="28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1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A87CC-AA5A-40DE-928A-401BCA21D39E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9F72-015E-44BA-AAC0-0B76141CB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3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BCFD0D-4696-4B6B-BB91-C194CEF6D216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15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7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461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9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5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63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68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2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3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1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EAF0-FF5F-4958-98BB-0147F0DFD444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657A-E834-46E8-8E2A-2A160EFE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5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NON-DESTRUCTIVE TESTING</a:t>
            </a:r>
          </a:p>
        </p:txBody>
      </p:sp>
    </p:spTree>
    <p:extLst>
      <p:ext uri="{BB962C8B-B14F-4D97-AF65-F5344CB8AC3E}">
        <p14:creationId xmlns:p14="http://schemas.microsoft.com/office/powerpoint/2010/main" val="236080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some of the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</a:rPr>
              <a:t>Visual Inspection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Leak Testing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Magnetic Particle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Dye Penetrant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Ultrasonic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Eddy Current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Radiographic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EF85899-DCEC-7AE9-E170-F8A843F080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6192" y="202856"/>
            <a:ext cx="10640460" cy="1258196"/>
          </a:xfrm>
        </p:spPr>
        <p:txBody>
          <a:bodyPr lIns="91440" tIns="45720" rIns="91440" bIns="45720">
            <a:normAutofit fontScale="25000" lnSpcReduction="20000"/>
          </a:bodyPr>
          <a:lstStyle/>
          <a:p>
            <a:pPr algn="ctr" eaLnBrk="1" hangingPunct="1"/>
            <a:br>
              <a:rPr lang="en-US" altLang="en-US" sz="19200" cap="none" dirty="0">
                <a:latin typeface="Arial" panose="020B0604020202020204" pitchFamily="34" charset="0"/>
              </a:rPr>
            </a:br>
            <a:r>
              <a:rPr lang="en-US" altLang="en-US" sz="19200" b="0" cap="none" dirty="0">
                <a:solidFill>
                  <a:srgbClr val="002060"/>
                </a:solidFill>
                <a:latin typeface="Arial" panose="020B0604020202020204" pitchFamily="34" charset="0"/>
              </a:rPr>
              <a:t>Introduction to Ultrasonic Testing</a:t>
            </a:r>
            <a:br>
              <a:rPr lang="en-US" altLang="en-US" sz="12000" cap="none" dirty="0">
                <a:solidFill>
                  <a:srgbClr val="7030A0"/>
                </a:solidFill>
                <a:latin typeface="Arial" panose="020B0604020202020204" pitchFamily="34" charset="0"/>
              </a:rPr>
            </a:br>
            <a:endParaRPr lang="en-US" altLang="en-US" sz="12000" cap="none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D2706-03B4-F9D5-4BA7-B1ABC974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015" y="2404808"/>
            <a:ext cx="3108671" cy="2845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B2660-04BD-6A25-3A8D-F7AC5E98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745" y="2329163"/>
            <a:ext cx="3289646" cy="310038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542C7DA-C8BF-1166-F3B6-2BAD9A15FD46}"/>
              </a:ext>
            </a:extLst>
          </p:cNvPr>
          <p:cNvSpPr txBox="1">
            <a:spLocks noChangeArrowheads="1"/>
          </p:cNvSpPr>
          <p:nvPr/>
        </p:nvSpPr>
        <p:spPr>
          <a:xfrm>
            <a:off x="2524745" y="5565648"/>
            <a:ext cx="3073469" cy="63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200" b="0" i="0" u="none" strike="noStrike" kern="1200" cap="none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Medical Application</a:t>
            </a:r>
            <a:b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0" b="0" i="0" u="none" strike="noStrike" kern="1200" cap="none" spc="0" normalizeH="0" baseline="0" noProof="0" dirty="0">
              <a:ln>
                <a:noFill/>
              </a:ln>
              <a:solidFill>
                <a:srgbClr val="82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A87917A-7A4F-5325-8276-0FA00EA65ABA}"/>
              </a:ext>
            </a:extLst>
          </p:cNvPr>
          <p:cNvSpPr txBox="1">
            <a:spLocks noChangeArrowheads="1"/>
          </p:cNvSpPr>
          <p:nvPr/>
        </p:nvSpPr>
        <p:spPr>
          <a:xfrm>
            <a:off x="7375040" y="5565648"/>
            <a:ext cx="3289646" cy="635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1200" b="0" i="0" u="none" strike="noStrike" kern="1200" cap="none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Industrial Application</a:t>
            </a:r>
            <a:b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82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0" b="0" i="0" u="none" strike="noStrike" kern="1200" cap="none" spc="0" normalizeH="0" baseline="0" noProof="0" dirty="0">
              <a:ln>
                <a:noFill/>
              </a:ln>
              <a:solidFill>
                <a:srgbClr val="82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02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C01D-70B2-1FAE-EF28-66F8B4E0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475867"/>
            <a:ext cx="5593079" cy="30726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Ultrasonic inspection is used in many applications to ensure product safety and reliability.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5D8A8-4625-BCEE-36FE-6E1672476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96" y="3921759"/>
            <a:ext cx="4185285" cy="232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D32C1A-7225-2D7C-9D06-4C4465A7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03" y="3921759"/>
            <a:ext cx="3762374" cy="240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63607-50D3-7613-CCE9-D5F7A0378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402" y="377040"/>
            <a:ext cx="3762375" cy="31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81A2-4D6D-BC6A-2C43-E341697E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544" y="225588"/>
            <a:ext cx="10539411" cy="14785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What is ultrasound and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A73F-031C-F3AA-DB96-7EC467415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285" y="1514002"/>
            <a:ext cx="4973638" cy="354171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Ultrasound waves are acoustic energy above the human hearing range.</a:t>
            </a:r>
          </a:p>
          <a:p>
            <a:r>
              <a:rPr lang="en-US" dirty="0">
                <a:solidFill>
                  <a:srgbClr val="002060"/>
                </a:solidFill>
              </a:rPr>
              <a:t>The human ear can detect sounds of up to 20,000 hertz.</a:t>
            </a:r>
          </a:p>
          <a:p>
            <a:r>
              <a:rPr lang="en-US" dirty="0">
                <a:solidFill>
                  <a:srgbClr val="002060"/>
                </a:solidFill>
              </a:rPr>
              <a:t>Soundwaves move through many different materials by means of particle displacement in the molecular structure.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E0CF1-65C6-E6FA-5246-BF2ED138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2249487"/>
            <a:ext cx="4314662" cy="304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0379-2DDC-4B5E-1B26-AEE241C1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179573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Velocity of sound energy within material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23E7F-55BD-FF23-B227-EFDD8845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8957" y="1702779"/>
            <a:ext cx="4441629" cy="4430875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97DCB4-1C79-B97A-7A2C-B750EBE4732D}"/>
              </a:ext>
            </a:extLst>
          </p:cNvPr>
          <p:cNvSpPr txBox="1">
            <a:spLocks/>
          </p:cNvSpPr>
          <p:nvPr/>
        </p:nvSpPr>
        <p:spPr>
          <a:xfrm>
            <a:off x="1141413" y="1658143"/>
            <a:ext cx="4566929" cy="3541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Sound waves travel through material by transferring mechanical energy from one atom to the next as detailed in this simple illustration.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more densely packed the atoms are arranged, the faster the sound energy travels through the material.</a:t>
            </a:r>
          </a:p>
        </p:txBody>
      </p:sp>
    </p:spTree>
    <p:extLst>
      <p:ext uri="{BB962C8B-B14F-4D97-AF65-F5344CB8AC3E}">
        <p14:creationId xmlns:p14="http://schemas.microsoft.com/office/powerpoint/2010/main" val="38455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D1CD-3AC5-BF69-9665-4BF41571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typical Pulse-echo instrument technique</a:t>
            </a:r>
          </a:p>
        </p:txBody>
      </p:sp>
      <p:graphicFrame>
        <p:nvGraphicFramePr>
          <p:cNvPr id="4" name="Object 8">
            <a:hlinkClick r:id="" action="ppaction://ole?verb=0"/>
            <a:extLst>
              <a:ext uri="{FF2B5EF4-FFF2-40B4-BE49-F238E27FC236}">
                <a16:creationId xmlns:a16="http://schemas.microsoft.com/office/drawing/2014/main" id="{FFE99F9E-16E9-9868-8F44-CE08538A36DC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27178" y="1995125"/>
          <a:ext cx="5755864" cy="431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2000" imgH="3429000" progId="PowerPoint.Show.8">
                  <p:embed/>
                </p:oleObj>
              </mc:Choice>
              <mc:Fallback>
                <p:oleObj name="Presentation" r:id="rId3" imgW="4572000" imgH="3429000" progId="PowerPoint.Show.8">
                  <p:embed/>
                  <p:pic>
                    <p:nvPicPr>
                      <p:cNvPr id="4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FE99F9E-16E9-9868-8F44-CE08538A3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178" y="1995125"/>
                        <a:ext cx="5755864" cy="4316898"/>
                      </a:xfrm>
                      <a:prstGeom prst="rect">
                        <a:avLst/>
                      </a:prstGeom>
                      <a:solidFill>
                        <a:srgbClr val="808080"/>
                      </a:solidFill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68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0A48-5D1E-287E-4E19-C9BF0C49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63" y="104168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makeup of an ultrasonic transducer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D2D04-5103-B3DB-F160-78FF77FD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812" y="1354137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transducer must be able to perform two functions: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Convert electrical energy to mechanical energy.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Convert mechanical energy to electrical energy.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CF998-A2C4-C393-A1B3-80BF7E301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3213895"/>
            <a:ext cx="6383008" cy="30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96EF-17DD-6390-B3EF-46DF1DCAC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98" y="1955573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Ultrasonic waves can be categorized in four different wave modes. Each wave mode has a different effect on the particle displacement and limitations when performing various inspections.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Longitudinal (Compression) waves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Shear (Transverse) waves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Surface (Raleigh) waves 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</a:rPr>
              <a:t>Plate (Lamb) waves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871174-0BD9-54D2-CDA5-ED850EB6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9125"/>
            <a:ext cx="10035573" cy="14779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Ultrasonic wave modes</a:t>
            </a:r>
          </a:p>
        </p:txBody>
      </p:sp>
    </p:spTree>
    <p:extLst>
      <p:ext uri="{BB962C8B-B14F-4D97-AF65-F5344CB8AC3E}">
        <p14:creationId xmlns:p14="http://schemas.microsoft.com/office/powerpoint/2010/main" val="149437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C08B-D6CF-6E32-7517-C572283C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Longitudinal or Compression waves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2692-A363-EEF2-4F3E-A636486D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247" y="1859265"/>
            <a:ext cx="2582863" cy="354171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Primarily used to determine: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 material soundness examinations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 Material thickness examinations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1E8BA-3F47-5B95-98FC-98628A8A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615" y="2097088"/>
            <a:ext cx="2320282" cy="3724275"/>
          </a:xfrm>
          <a:prstGeom prst="rect">
            <a:avLst/>
          </a:prstGeom>
        </p:spPr>
      </p:pic>
      <p:pic>
        <p:nvPicPr>
          <p:cNvPr id="6" name="Picture 5" descr="Corroded Tee">
            <a:extLst>
              <a:ext uri="{FF2B5EF4-FFF2-40B4-BE49-F238E27FC236}">
                <a16:creationId xmlns:a16="http://schemas.microsoft.com/office/drawing/2014/main" id="{A480C3DD-B3BC-15C2-36C8-EE770FAC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5256" y="2164557"/>
            <a:ext cx="3522937" cy="1928049"/>
          </a:xfrm>
          <a:prstGeom prst="rect">
            <a:avLst/>
          </a:prstGeom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1FF2B-4B6A-17B5-12F1-D14243CB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11" y="4562476"/>
            <a:ext cx="3543300" cy="16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C44A-4514-9F7F-34B4-1324992F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5459"/>
            <a:ext cx="9905998" cy="147857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Shear or Transverse waves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DADD-4C4C-8EBD-4AB9-B10BEECF8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451" y="1541629"/>
            <a:ext cx="6354763" cy="11311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Primarily used to detect small discontinuities in material. This wave type is typically used to inspect welds for flaws.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C3A03-2C87-8E8B-2B04-DFBAC038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19" y="3347506"/>
            <a:ext cx="4480271" cy="312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ABC31F-E2C4-F028-9B9C-DD4D89E2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92" y="1615584"/>
            <a:ext cx="4039757" cy="5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2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2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0327-A8BD-7263-2E2F-9BFAF5F8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Surface or Raleigh waves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53A5-B129-1457-2862-ABAB3E341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Used to test surface discontinuities in material.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D309C-9F14-5D36-6992-B50AB693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0" y="3606159"/>
            <a:ext cx="3877345" cy="2337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4D248-8C7C-E5C4-D4AF-5ED3F9C0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662" y="3606159"/>
            <a:ext cx="4451709" cy="23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38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1BB3-92CC-3FCB-263C-4FBB5E83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Plate or Lamb waves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7273-358E-E8AA-8147-FDA17641F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Used to ultrasonically inspect thin gage sheet material for discontinuities.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8DEF1-9E93-17EE-301E-0704A91D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245986"/>
            <a:ext cx="4682701" cy="2545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07A777-47AC-79D8-610D-67C2EB37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50" y="3429000"/>
            <a:ext cx="4263599" cy="218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6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Longitudinal Wave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bg2"/>
              </a:solidFill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3076" name="Picture 4" descr="longitudinal pulse in a mediu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05401"/>
            <a:ext cx="6648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tuning fo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79" y="3286126"/>
            <a:ext cx="3559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Pitch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Determined physically by frequency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>
                <a:solidFill>
                  <a:schemeClr val="bg1"/>
                </a:solidFill>
              </a:rPr>
              <a:t>“Audible Range” = 20 to 20000 Hz</a:t>
            </a:r>
          </a:p>
          <a:p>
            <a:r>
              <a:rPr lang="en-US" sz="3000" dirty="0">
                <a:solidFill>
                  <a:schemeClr val="bg1"/>
                </a:solidFill>
              </a:rPr>
              <a:t>Above 20,000Hz, ultrasonic</a:t>
            </a:r>
          </a:p>
          <a:p>
            <a:r>
              <a:rPr lang="en-US" sz="3000" dirty="0">
                <a:solidFill>
                  <a:schemeClr val="bg1"/>
                </a:solidFill>
              </a:rPr>
              <a:t>Below 20Hz, infrasonic</a:t>
            </a:r>
          </a:p>
        </p:txBody>
      </p:sp>
      <p:pic>
        <p:nvPicPr>
          <p:cNvPr id="26628" name="Picture 4" descr="long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3021806"/>
            <a:ext cx="3771900" cy="81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Graphing Compression Waves</a:t>
            </a:r>
          </a:p>
        </p:txBody>
      </p:sp>
      <p:pic>
        <p:nvPicPr>
          <p:cNvPr id="35844" name="Picture 4" descr="pressure-time plot diagra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922532"/>
            <a:ext cx="5943600" cy="4492625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Sound Pitch, Graphically</a:t>
            </a:r>
          </a:p>
        </p:txBody>
      </p:sp>
      <p:pic>
        <p:nvPicPr>
          <p:cNvPr id="36868" name="Picture 4" descr="high frequency w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656522"/>
            <a:ext cx="5943600" cy="4903788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physics.uiowa.edu/~umallik/adventure/music/flut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3733801"/>
            <a:ext cx="8883713" cy="1495425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277814"/>
            <a:ext cx="8229600" cy="1139825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4000" spc="-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Wind Instruments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3600" y="1219200"/>
            <a:ext cx="7772400" cy="2209800"/>
          </a:xfrm>
          <a:prstGeom prst="rect">
            <a:avLst/>
          </a:prstGeom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200" dirty="0">
                <a:solidFill>
                  <a:schemeClr val="bg1"/>
                </a:solidFill>
              </a:rPr>
              <a:t>Cause sound by standing waves in a column of air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200" dirty="0">
                <a:solidFill>
                  <a:schemeClr val="bg1"/>
                </a:solidFill>
              </a:rPr>
              <a:t>Vibration caused by reed, player’s lips, or turbulence</a:t>
            </a:r>
          </a:p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Closed at One End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For ¼ wave: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V = wavelength x frequency</a:t>
            </a:r>
          </a:p>
          <a:p>
            <a:pPr lvl="1"/>
            <a:r>
              <a:rPr lang="en-US" sz="3200" i="1" dirty="0">
                <a:solidFill>
                  <a:schemeClr val="bg1"/>
                </a:solidFill>
              </a:rPr>
              <a:t>Wavelength = 4(L + 0.4D)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829" y="731044"/>
            <a:ext cx="2895600" cy="5395912"/>
          </a:xfrm>
          <a:prstGeom prst="rect">
            <a:avLst/>
          </a:prstGeo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D6C13F-FF4E-46EC-B0A1-2087D85D45DE}"/>
              </a:ext>
            </a:extLst>
          </p:cNvPr>
          <p:cNvCxnSpPr/>
          <p:nvPr/>
        </p:nvCxnSpPr>
        <p:spPr>
          <a:xfrm>
            <a:off x="10145486" y="1143000"/>
            <a:ext cx="0" cy="31568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9225BE-AF95-41E8-8E63-B58B186E4E79}"/>
              </a:ext>
            </a:extLst>
          </p:cNvPr>
          <p:cNvCxnSpPr/>
          <p:nvPr/>
        </p:nvCxnSpPr>
        <p:spPr>
          <a:xfrm>
            <a:off x="7064829" y="1578428"/>
            <a:ext cx="275408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1672E6-27EB-4DEB-9EC6-220BFCE3C8F9}"/>
              </a:ext>
            </a:extLst>
          </p:cNvPr>
          <p:cNvSpPr txBox="1"/>
          <p:nvPr/>
        </p:nvSpPr>
        <p:spPr>
          <a:xfrm>
            <a:off x="10226340" y="1077685"/>
            <a:ext cx="37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CA7B3-CB9E-4AC2-ABDB-DEB1D8B04413}"/>
              </a:ext>
            </a:extLst>
          </p:cNvPr>
          <p:cNvSpPr txBox="1"/>
          <p:nvPr/>
        </p:nvSpPr>
        <p:spPr>
          <a:xfrm>
            <a:off x="8333015" y="1592983"/>
            <a:ext cx="37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NDT?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Non-Destructive Testing: Methods to analyze the properties and structures of materials without damaging the components being evaluated.</a:t>
            </a:r>
          </a:p>
          <a:p>
            <a:r>
              <a:rPr lang="en-US" sz="2800" dirty="0">
                <a:solidFill>
                  <a:schemeClr val="bg1"/>
                </a:solidFill>
              </a:rPr>
              <a:t>Also known as: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NDE (Non-Destructive Evaluation/Examination)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NDI (Non-Destructive Inspection)</a:t>
            </a:r>
          </a:p>
        </p:txBody>
      </p:sp>
    </p:spTree>
    <p:extLst>
      <p:ext uri="{BB962C8B-B14F-4D97-AF65-F5344CB8AC3E}">
        <p14:creationId xmlns:p14="http://schemas.microsoft.com/office/powerpoint/2010/main" val="193478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are some of the defects we try to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0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are some of the defects we try to detect?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8314"/>
            <a:ext cx="10058400" cy="52033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Cracks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Heat stress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Shrinkage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Hydrogen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Porosity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Welding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Casting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Lack of fusion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Solid Inclusions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Cold shuts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Lack of penetration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Laps or seams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Wrought processing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industries use NDT?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1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industries use NDT?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4000" dirty="0">
                <a:solidFill>
                  <a:schemeClr val="bg1"/>
                </a:solidFill>
              </a:rPr>
              <a:t>Aerospace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Marine (propellers)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Nuclear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Infrastructure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Petroleum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1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NDT Levels of 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58143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Level 1: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Ability to perform specific calibrations, tests, and evaluations according to written instructions.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Level 2: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Ability to setup and calibrate equipment, interpret and evaluate results in accordance with codes, standards, and specifications.  Report results.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Level 3: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Establish techniques, interpret codes, designate test methods and techniques used.  Possess practical background in technology and familiarity with methods of NDT.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5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some of the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9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10FC23A553C44A1F4310A581250AC" ma:contentTypeVersion="14" ma:contentTypeDescription="Create a new document." ma:contentTypeScope="" ma:versionID="37f021b19bf616f82a6dbd0195d930ff">
  <xsd:schema xmlns:xsd="http://www.w3.org/2001/XMLSchema" xmlns:xs="http://www.w3.org/2001/XMLSchema" xmlns:p="http://schemas.microsoft.com/office/2006/metadata/properties" xmlns:ns3="478483f5-aad9-4f41-9a3e-7f6ba82c8bea" xmlns:ns4="5e6d537a-ebdb-42b9-9748-9dea87865524" targetNamespace="http://schemas.microsoft.com/office/2006/metadata/properties" ma:root="true" ma:fieldsID="cdccc1258fa09924c81eb9c69e60bc46" ns3:_="" ns4:_="">
    <xsd:import namespace="478483f5-aad9-4f41-9a3e-7f6ba82c8bea"/>
    <xsd:import namespace="5e6d537a-ebdb-42b9-9748-9dea878655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3f5-aad9-4f41-9a3e-7f6ba82c8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d537a-ebdb-42b9-9748-9dea87865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8483f5-aad9-4f41-9a3e-7f6ba82c8bea" xsi:nil="true"/>
  </documentManagement>
</p:properties>
</file>

<file path=customXml/itemProps1.xml><?xml version="1.0" encoding="utf-8"?>
<ds:datastoreItem xmlns:ds="http://schemas.openxmlformats.org/officeDocument/2006/customXml" ds:itemID="{E6CE9219-AE5A-496D-9370-100ECC3D0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78E8BB-6111-4B9D-9C51-B41C46F25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483f5-aad9-4f41-9a3e-7f6ba82c8bea"/>
    <ds:schemaRef ds:uri="5e6d537a-ebdb-42b9-9748-9dea87865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190FBB-3DCB-4B91-82D7-646E1D31FD5C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478483f5-aad9-4f41-9a3e-7f6ba82c8be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e6d537a-ebdb-42b9-9748-9dea878655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13720</TotalTime>
  <Words>569</Words>
  <Application>Microsoft Office PowerPoint</Application>
  <PresentationFormat>Widescreen</PresentationFormat>
  <Paragraphs>100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Trebuchet MS</vt:lpstr>
      <vt:lpstr>Tw Cen MT</vt:lpstr>
      <vt:lpstr>Wingdings</vt:lpstr>
      <vt:lpstr>Circuit</vt:lpstr>
      <vt:lpstr>Presentation</vt:lpstr>
      <vt:lpstr> </vt:lpstr>
      <vt:lpstr>What is NDT?</vt:lpstr>
      <vt:lpstr>What is NDT?</vt:lpstr>
      <vt:lpstr>What are some of the defects we try to detect?</vt:lpstr>
      <vt:lpstr>What are some of the defects we try to detect?</vt:lpstr>
      <vt:lpstr>What industries use NDT?</vt:lpstr>
      <vt:lpstr>What industries use NDT?</vt:lpstr>
      <vt:lpstr>NDT Levels of Qualification</vt:lpstr>
      <vt:lpstr>What are some of the methods?</vt:lpstr>
      <vt:lpstr>What are some of the methods?</vt:lpstr>
      <vt:lpstr>PowerPoint Presentation</vt:lpstr>
      <vt:lpstr>Ultrasonic inspection is used in many applications to ensure product safety and reliability. </vt:lpstr>
      <vt:lpstr>What is ultrasound and how does it work?</vt:lpstr>
      <vt:lpstr>Velocity of sound energy within material</vt:lpstr>
      <vt:lpstr>The typical Pulse-echo instrument technique</vt:lpstr>
      <vt:lpstr>The makeup of an ultrasonic transducer</vt:lpstr>
      <vt:lpstr>Ultrasonic wave modes</vt:lpstr>
      <vt:lpstr>Longitudinal or Compression waves </vt:lpstr>
      <vt:lpstr>Shear or Transverse waves</vt:lpstr>
      <vt:lpstr>Surface or Raleigh waves  </vt:lpstr>
      <vt:lpstr>Plate or Lamb waves</vt:lpstr>
      <vt:lpstr>Sound</vt:lpstr>
      <vt:lpstr>Pitch</vt:lpstr>
      <vt:lpstr>Graphing Compression Waves</vt:lpstr>
      <vt:lpstr>Sound Pitch, Graphically</vt:lpstr>
      <vt:lpstr>PowerPoint Presentation</vt:lpstr>
      <vt:lpstr>Closed at One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QAL 237</dc:title>
  <dc:creator>Paul Albright</dc:creator>
  <cp:lastModifiedBy>Bill Chess</cp:lastModifiedBy>
  <cp:revision>43</cp:revision>
  <dcterms:created xsi:type="dcterms:W3CDTF">2018-12-11T16:05:12Z</dcterms:created>
  <dcterms:modified xsi:type="dcterms:W3CDTF">2024-02-07T13:43:35Z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0x010100E3610FC23A553C44A1F4310A581250AC</vt:lpwstr>
  </property>
</Properties>
</file>