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4" r:id="rId4"/>
  </p:sldMasterIdLst>
  <p:notesMasterIdLst>
    <p:notesMasterId r:id="rId21"/>
  </p:notesMasterIdLst>
  <p:sldIdLst>
    <p:sldId id="256" r:id="rId5"/>
    <p:sldId id="259" r:id="rId6"/>
    <p:sldId id="257" r:id="rId7"/>
    <p:sldId id="260" r:id="rId8"/>
    <p:sldId id="261" r:id="rId9"/>
    <p:sldId id="262" r:id="rId10"/>
    <p:sldId id="279" r:id="rId11"/>
    <p:sldId id="263" r:id="rId12"/>
    <p:sldId id="278" r:id="rId13"/>
    <p:sldId id="271" r:id="rId14"/>
    <p:sldId id="272" r:id="rId15"/>
    <p:sldId id="274" r:id="rId16"/>
    <p:sldId id="275" r:id="rId17"/>
    <p:sldId id="276" r:id="rId18"/>
    <p:sldId id="267" r:id="rId19"/>
    <p:sldId id="280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03" autoAdjust="0"/>
    <p:restoredTop sz="94660"/>
  </p:normalViewPr>
  <p:slideViewPr>
    <p:cSldViewPr snapToGrid="0">
      <p:cViewPr varScale="1">
        <p:scale>
          <a:sx n="93" d="100"/>
          <a:sy n="93" d="100"/>
        </p:scale>
        <p:origin x="72" y="27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9AAD60F-3624-43C0-AAF0-FE46C7280C94}" type="datetimeFigureOut">
              <a:rPr lang="en-US" smtClean="0"/>
              <a:t>5/7/2021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19DB9BD-662E-4C9D-9DB0-4B4F5D9650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626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Ways to earn college credits at NTCC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31774"/>
            <a:fld id="{B1E712E4-884C-4BDE-927A-9C1C31B5F9B8}" type="slidenum">
              <a:rPr lang="en-US">
                <a:solidFill>
                  <a:prstClr val="black"/>
                </a:solidFill>
                <a:latin typeface="Calibri" panose="020F0502020204030204"/>
              </a:rPr>
              <a:pPr defTabSz="931774"/>
              <a:t>2</a:t>
            </a:fld>
            <a:endParaRPr lang="en-US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0751249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Oval 10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5400000">
            <a:off x="10089390" y="1792223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/>
                </a:solidFill>
              </a:defRPr>
            </a:lvl1pPr>
          </a:lstStyle>
          <a:p>
            <a:fld id="{B86BC8A5-3A08-4AE7-8886-C57C8688F902}" type="datetimeFigureOut">
              <a:rPr lang="en-US" smtClean="0"/>
              <a:t>5/7/2021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5400000">
            <a:off x="8959592" y="3226820"/>
            <a:ext cx="3859795" cy="304801"/>
          </a:xfrm>
        </p:spPr>
        <p:txBody>
          <a:bodyPr/>
          <a:lstStyle>
            <a:lvl1pPr>
              <a:defRPr b="0" i="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1008" y="292608"/>
            <a:ext cx="838199" cy="767687"/>
          </a:xfrm>
        </p:spPr>
        <p:txBody>
          <a:bodyPr/>
          <a:lstStyle>
            <a:lvl1pPr>
              <a:defRPr sz="2800" b="0" i="0">
                <a:latin typeface="+mj-lt"/>
              </a:defRPr>
            </a:lvl1pPr>
          </a:lstStyle>
          <a:p>
            <a:fld id="{0BE0F5A4-844C-4BBC-B2A9-A19EB43A9B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88415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9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966674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6" y="553666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6BC8A5-3A08-4AE7-8886-C57C8688F902}" type="datetimeFigureOut">
              <a:rPr lang="en-US" smtClean="0"/>
              <a:t>5/7/2021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E0F5A4-844C-4BBC-B2A9-A19EB43A9B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84172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0" name="Rectangle 9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1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063416"/>
            <a:ext cx="8825659" cy="1379755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6BC8A5-3A08-4AE7-8886-C57C8688F902}" type="datetimeFigureOut">
              <a:rPr lang="en-US" smtClean="0"/>
              <a:t>5/7/2021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E0F5A4-844C-4BBC-B2A9-A19EB43A9B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320835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5" name="Rectangle 14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24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6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3" name="TextBox 12"/>
          <p:cNvSpPr txBox="1"/>
          <p:nvPr/>
        </p:nvSpPr>
        <p:spPr>
          <a:xfrm>
            <a:off x="9719438" y="2631815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sz="9600" dirty="0"/>
              <a:t>”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898295" y="591093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sz="9600" dirty="0"/>
              <a:t>“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1878" y="980517"/>
            <a:ext cx="8453906" cy="2698249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78766"/>
            <a:ext cx="7725772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6BC8A5-3A08-4AE7-8886-C57C8688F902}" type="datetimeFigureOut">
              <a:rPr lang="en-US" smtClean="0"/>
              <a:t>5/7/2021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2" name="Rectangle 31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E0F5A4-844C-4BBC-B2A9-A19EB43A9B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058229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0" name="Rectangle 9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1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0667"/>
            <a:ext cx="8825660" cy="182251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33068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6BC8A5-3A08-4AE7-8886-C57C8688F902}" type="datetimeFigureOut">
              <a:rPr lang="en-US" smtClean="0"/>
              <a:t>5/7/2021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E0F5A4-844C-4BBC-B2A9-A19EB43A9B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631591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17299"/>
            <a:ext cx="312916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4" y="3193561"/>
            <a:ext cx="3129168" cy="283349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2"/>
            <a:ext cx="314538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93561"/>
            <a:ext cx="3145380" cy="283349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6700" y="2617299"/>
            <a:ext cx="3161029" cy="576261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6700" y="3193561"/>
            <a:ext cx="3164719" cy="28334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22" name="Straight Connector 21"/>
          <p:cNvCxnSpPr/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1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1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6BC8A5-3A08-4AE7-8886-C57C8688F902}" type="datetimeFigureOut">
              <a:rPr lang="en-US" smtClean="0"/>
              <a:t>5/7/2021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E0F5A4-844C-4BBC-B2A9-A19EB43A9B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177804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2" y="4532845"/>
            <a:ext cx="30504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2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3" y="5109107"/>
            <a:ext cx="3050437" cy="91794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72537" y="4532846"/>
            <a:ext cx="3046766" cy="651156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3" y="2603500"/>
            <a:ext cx="2691241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68865" y="5184002"/>
            <a:ext cx="3050438" cy="84305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3434" y="4532847"/>
            <a:ext cx="3050438" cy="65115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3434" y="5184001"/>
            <a:ext cx="3050437" cy="843054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388153" y="2603500"/>
            <a:ext cx="0" cy="3517594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801905" y="2603500"/>
            <a:ext cx="0" cy="34925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6BC8A5-3A08-4AE7-8886-C57C8688F902}" type="datetimeFigureOut">
              <a:rPr lang="en-US" smtClean="0"/>
              <a:t>5/7/2021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E0F5A4-844C-4BBC-B2A9-A19EB43A9B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79828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973668"/>
            <a:ext cx="8825660" cy="70696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6BC8A5-3A08-4AE7-8886-C57C8688F902}" type="datetimeFigureOut">
              <a:rPr lang="en-US" smtClean="0"/>
              <a:t>5/7/2021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E0F5A4-844C-4BBC-B2A9-A19EB43A9B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056572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Rectangle 7"/>
            <p:cNvSpPr/>
            <p:nvPr/>
          </p:nvSpPr>
          <p:spPr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76756" y="1278468"/>
            <a:ext cx="1413933" cy="4748589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8"/>
            <a:ext cx="6247546" cy="474859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6BC8A5-3A08-4AE7-8886-C57C8688F902}" type="datetimeFigureOut">
              <a:rPr lang="en-US" smtClean="0"/>
              <a:t>5/7/2021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E0F5A4-844C-4BBC-B2A9-A19EB43A9B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23724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6BC8A5-3A08-4AE7-8886-C57C8688F902}" type="datetimeFigureOut">
              <a:rPr lang="en-US" smtClean="0"/>
              <a:t>5/7/2021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E0F5A4-844C-4BBC-B2A9-A19EB43A9B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10225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677645"/>
            <a:ext cx="4351023" cy="2283824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8" y="2677644"/>
            <a:ext cx="3755379" cy="2283823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6BC8A5-3A08-4AE7-8886-C57C8688F902}" type="datetimeFigureOut">
              <a:rPr lang="en-US" smtClean="0"/>
              <a:t>5/7/2021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E0F5A4-844C-4BBC-B2A9-A19EB43A9B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11751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5158" cy="3416301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2" y="2603500"/>
            <a:ext cx="4825159" cy="3416300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6BC8A5-3A08-4AE7-8886-C57C8688F902}" type="datetimeFigureOut">
              <a:rPr lang="en-US" smtClean="0"/>
              <a:t>5/7/2021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E0F5A4-844C-4BBC-B2A9-A19EB43A9B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3766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48251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79762"/>
            <a:ext cx="4825158" cy="2840039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2" y="2603500"/>
            <a:ext cx="482515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0" y="3179762"/>
            <a:ext cx="4825159" cy="2840039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6BC8A5-3A08-4AE7-8886-C57C8688F902}" type="datetimeFigureOut">
              <a:rPr lang="en-US" smtClean="0"/>
              <a:t>5/7/2021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E0F5A4-844C-4BBC-B2A9-A19EB43A9B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2097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6BC8A5-3A08-4AE7-8886-C57C8688F902}" type="datetimeFigureOut">
              <a:rPr lang="en-US" smtClean="0"/>
              <a:t>5/7/2021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E0F5A4-844C-4BBC-B2A9-A19EB43A9B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60838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6BC8A5-3A08-4AE7-8886-C57C8688F902}" type="datetimeFigureOut">
              <a:rPr lang="en-US" smtClean="0"/>
              <a:t>5/7/2021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E0F5A4-844C-4BBC-B2A9-A19EB43A9B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19757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Rectangle 7"/>
            <p:cNvSpPr/>
            <p:nvPr/>
          </p:nvSpPr>
          <p:spPr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9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295400"/>
            <a:ext cx="2793159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5" cy="4572000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5" y="2895600"/>
            <a:ext cx="2793158" cy="312927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6BC8A5-3A08-4AE7-8886-C57C8688F902}" type="datetimeFigureOut">
              <a:rPr lang="en-US" smtClean="0"/>
              <a:t>5/7/2021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E0F5A4-844C-4BBC-B2A9-A19EB43A9B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94511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Rectangle 7"/>
            <p:cNvSpPr/>
            <p:nvPr/>
          </p:nvSpPr>
          <p:spPr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693332"/>
            <a:ext cx="3860260" cy="173566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5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6BC8A5-3A08-4AE7-8886-C57C8688F902}" type="datetimeFigureOut">
              <a:rPr lang="en-US" smtClean="0"/>
              <a:t>5/7/2021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E0F5A4-844C-4BBC-B2A9-A19EB43A9B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12611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26" name="Rectangle 25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20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1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3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2603500"/>
            <a:ext cx="8761412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0938" y="639406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B86BC8A5-3A08-4AE7-8886-C57C8688F902}" type="datetimeFigureOut">
              <a:rPr lang="en-US" smtClean="0"/>
              <a:t>5/7/2021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28358" y="6391838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 b="1" i="0">
                <a:solidFill>
                  <a:schemeClr val="accent1"/>
                </a:solidFill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  <a:latin typeface="+mn-lt"/>
              </a:defRPr>
            </a:lvl1pPr>
          </a:lstStyle>
          <a:p>
            <a:fld id="{0BE0F5A4-844C-4BBC-B2A9-A19EB43A9B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93998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  <p:sldLayoutId id="2147483718" r:id="rId4"/>
    <p:sldLayoutId id="2147483719" r:id="rId5"/>
    <p:sldLayoutId id="2147483720" r:id="rId6"/>
    <p:sldLayoutId id="2147483721" r:id="rId7"/>
    <p:sldLayoutId id="2147483722" r:id="rId8"/>
    <p:sldLayoutId id="2147483723" r:id="rId9"/>
    <p:sldLayoutId id="2147483724" r:id="rId10"/>
    <p:sldLayoutId id="2147483725" r:id="rId11"/>
    <p:sldLayoutId id="2147483726" r:id="rId12"/>
    <p:sldLayoutId id="2147483727" r:id="rId13"/>
    <p:sldLayoutId id="2147483728" r:id="rId14"/>
    <p:sldLayoutId id="2147483729" r:id="rId15"/>
    <p:sldLayoutId id="2147483730" r:id="rId16"/>
    <p:sldLayoutId id="2147483731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hyperlink" Target="mailto:jfarley@ntccschool.org" TargetMode="Externa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7200" b="1" dirty="0">
                <a:solidFill>
                  <a:srgbClr val="FFFF00"/>
                </a:solidFill>
              </a:rPr>
              <a:t>Penn College NOW 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2400" dirty="0">
                <a:solidFill>
                  <a:srgbClr val="FFFF00"/>
                </a:solidFill>
              </a:rPr>
              <a:t>Application Process 2020-2021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2151" y="654487"/>
            <a:ext cx="2453853" cy="2446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404973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06015" y="372437"/>
            <a:ext cx="4249308" cy="6146765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733342" y="2332479"/>
            <a:ext cx="21840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Country where you are a citizen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8055323" y="2645596"/>
            <a:ext cx="280959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/>
              <a:t>Only if you are a citizen of more than one country</a:t>
            </a:r>
          </a:p>
        </p:txBody>
      </p:sp>
      <p:cxnSp>
        <p:nvCxnSpPr>
          <p:cNvPr id="18" name="Straight Arrow Connector 17"/>
          <p:cNvCxnSpPr>
            <a:stCxn id="3" idx="1"/>
          </p:cNvCxnSpPr>
          <p:nvPr/>
        </p:nvCxnSpPr>
        <p:spPr>
          <a:xfrm flipH="1" flipV="1">
            <a:off x="6960719" y="2917255"/>
            <a:ext cx="1094604" cy="20729"/>
          </a:xfrm>
          <a:prstGeom prst="straightConnector1">
            <a:avLst/>
          </a:prstGeom>
          <a:ln w="76200"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 flipV="1">
            <a:off x="2805850" y="2655645"/>
            <a:ext cx="1091629" cy="4833"/>
          </a:xfrm>
          <a:prstGeom prst="straightConnector1">
            <a:avLst/>
          </a:prstGeom>
          <a:ln w="76200"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3573903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4294967295"/>
          </p:nvPr>
        </p:nvPicPr>
        <p:blipFill rotWithShape="1">
          <a:blip r:embed="rId2"/>
          <a:srcRect r="9194" b="22981"/>
          <a:stretch/>
        </p:blipFill>
        <p:spPr>
          <a:xfrm>
            <a:off x="128426" y="240444"/>
            <a:ext cx="6218019" cy="232809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81742" y="2077948"/>
            <a:ext cx="4403461" cy="442254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28426" y="2275726"/>
            <a:ext cx="11147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Step 1</a:t>
            </a:r>
          </a:p>
        </p:txBody>
      </p:sp>
      <p:cxnSp>
        <p:nvCxnSpPr>
          <p:cNvPr id="8" name="Straight Arrow Connector 7"/>
          <p:cNvCxnSpPr/>
          <p:nvPr/>
        </p:nvCxnSpPr>
        <p:spPr>
          <a:xfrm flipV="1">
            <a:off x="888050" y="1880171"/>
            <a:ext cx="493160" cy="395555"/>
          </a:xfrm>
          <a:prstGeom prst="straightConnector1">
            <a:avLst/>
          </a:prstGeom>
          <a:ln w="76200"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7656627" y="4806594"/>
            <a:ext cx="420660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Step 3</a:t>
            </a:r>
          </a:p>
          <a:p>
            <a:pPr algn="ctr"/>
            <a:r>
              <a:rPr lang="en-US" sz="2400" b="1" dirty="0"/>
              <a:t>Add Institution &amp; repeat with your </a:t>
            </a:r>
            <a:r>
              <a:rPr lang="en-US" sz="2400" b="1" u="sng" dirty="0"/>
              <a:t>high school information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395572" y="3676100"/>
            <a:ext cx="11147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Step 2</a:t>
            </a:r>
          </a:p>
        </p:txBody>
      </p:sp>
      <p:cxnSp>
        <p:nvCxnSpPr>
          <p:cNvPr id="12" name="Straight Arrow Connector 11"/>
          <p:cNvCxnSpPr/>
          <p:nvPr/>
        </p:nvCxnSpPr>
        <p:spPr>
          <a:xfrm flipV="1">
            <a:off x="2681555" y="3062219"/>
            <a:ext cx="1500027" cy="806522"/>
          </a:xfrm>
          <a:prstGeom prst="straightConnector1">
            <a:avLst/>
          </a:prstGeom>
          <a:ln w="76200"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5682114" y="2841747"/>
            <a:ext cx="4835704" cy="338554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1600" b="1" dirty="0"/>
              <a:t>Begin typing &amp; the information will auto-fill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769767" y="3802481"/>
            <a:ext cx="4564866" cy="58477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1600" b="1" dirty="0"/>
              <a:t>Date you entered the school to anticipated graduation date</a:t>
            </a:r>
          </a:p>
        </p:txBody>
      </p:sp>
    </p:spTree>
    <p:extLst>
      <p:ext uri="{BB962C8B-B14F-4D97-AF65-F5344CB8AC3E}">
        <p14:creationId xmlns:p14="http://schemas.microsoft.com/office/powerpoint/2010/main" val="81994777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524036" y="2941833"/>
            <a:ext cx="518845" cy="184935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3577120" y="2510319"/>
            <a:ext cx="1299681" cy="200346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3577120" y="2078805"/>
            <a:ext cx="450350" cy="200346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3524036" y="3357936"/>
            <a:ext cx="1299681" cy="200346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58966" y="416173"/>
            <a:ext cx="5161051" cy="597250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67819" y="1233337"/>
            <a:ext cx="215243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Complete this page with your NTCC &amp; high school information.</a:t>
            </a:r>
          </a:p>
        </p:txBody>
      </p:sp>
    </p:spTree>
    <p:extLst>
      <p:ext uri="{BB962C8B-B14F-4D97-AF65-F5344CB8AC3E}">
        <p14:creationId xmlns:p14="http://schemas.microsoft.com/office/powerpoint/2010/main" val="11127899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e-sign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41178" y="2464799"/>
            <a:ext cx="6982950" cy="3416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526073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SUBMIT!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93629" y="2432014"/>
            <a:ext cx="7953375" cy="340995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69870" y="6010381"/>
            <a:ext cx="1161087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0070C0"/>
                </a:solidFill>
              </a:rPr>
              <a:t>The application MUST be submitted in order for you to be enrolled!</a:t>
            </a:r>
          </a:p>
        </p:txBody>
      </p:sp>
      <p:cxnSp>
        <p:nvCxnSpPr>
          <p:cNvPr id="6" name="Straight Arrow Connector 5"/>
          <p:cNvCxnSpPr/>
          <p:nvPr/>
        </p:nvCxnSpPr>
        <p:spPr>
          <a:xfrm flipV="1">
            <a:off x="575353" y="4692170"/>
            <a:ext cx="1395331" cy="3120"/>
          </a:xfrm>
          <a:prstGeom prst="straightConnector1">
            <a:avLst/>
          </a:prstGeom>
          <a:ln w="76200">
            <a:solidFill>
              <a:schemeClr val="accent1"/>
            </a:solidFill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7943727" y="4364636"/>
            <a:ext cx="394527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You may be prompted to make sure you’re ready to submit.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If you are, click </a:t>
            </a:r>
            <a:r>
              <a:rPr lang="en-US" b="1" dirty="0"/>
              <a:t>OK.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If not, review your application, then submit. 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33004972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FFFF00"/>
                </a:solidFill>
              </a:rPr>
              <a:t>Confirmation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5" y="2603500"/>
            <a:ext cx="6699638" cy="2584949"/>
          </a:xfrm>
        </p:spPr>
        <p:txBody>
          <a:bodyPr>
            <a:normAutofit/>
          </a:bodyPr>
          <a:lstStyle/>
          <a:p>
            <a:r>
              <a:rPr lang="en-US" sz="2400" dirty="0"/>
              <a:t>You will receive a confirmation email from Penn College.</a:t>
            </a:r>
          </a:p>
          <a:p>
            <a:r>
              <a:rPr lang="en-US" sz="2400" dirty="0"/>
              <a:t>Next steps will be provided by your instructor.</a:t>
            </a:r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397286" y="5424756"/>
            <a:ext cx="984777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If you have not received a confirmation email, your application is not complete/submitted!</a:t>
            </a:r>
          </a:p>
        </p:txBody>
      </p:sp>
    </p:spTree>
    <p:extLst>
      <p:ext uri="{BB962C8B-B14F-4D97-AF65-F5344CB8AC3E}">
        <p14:creationId xmlns:p14="http://schemas.microsoft.com/office/powerpoint/2010/main" val="70162618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35791" y="1050437"/>
            <a:ext cx="8333230" cy="2766412"/>
          </a:xfrm>
        </p:spPr>
        <p:txBody>
          <a:bodyPr/>
          <a:lstStyle/>
          <a:p>
            <a:pPr algn="ctr"/>
            <a:r>
              <a:rPr lang="en-US" sz="5400" b="1" dirty="0">
                <a:solidFill>
                  <a:srgbClr val="FFFF00"/>
                </a:solidFill>
              </a:rPr>
              <a:t>Congratulations on completing this important step toward your future goals!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1848460" y="5284785"/>
            <a:ext cx="8825659" cy="860400"/>
          </a:xfrm>
        </p:spPr>
        <p:txBody>
          <a:bodyPr>
            <a:noAutofit/>
          </a:bodyPr>
          <a:lstStyle/>
          <a:p>
            <a:pPr algn="ctr"/>
            <a:r>
              <a:rPr lang="en-US" sz="2800" dirty="0"/>
              <a:t>Questions: Please contact your instructor or Mrs. Farley at 570-265-8111 or </a:t>
            </a:r>
            <a:r>
              <a:rPr lang="en-US" sz="2800" dirty="0">
                <a:hlinkClick r:id="rId2"/>
              </a:rPr>
              <a:t>jfarley@ntccschool.org</a:t>
            </a:r>
            <a:r>
              <a:rPr lang="en-US" sz="2800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13160756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760288" y="730075"/>
            <a:ext cx="8996486" cy="1080938"/>
          </a:xfrm>
        </p:spPr>
        <p:txBody>
          <a:bodyPr/>
          <a:lstStyle/>
          <a:p>
            <a:r>
              <a:rPr lang="en-US" sz="4000" b="1" dirty="0">
                <a:solidFill>
                  <a:srgbClr val="FFFF00"/>
                </a:solidFill>
              </a:rPr>
              <a:t>Penn College NOW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16105" y="2586431"/>
            <a:ext cx="5635374" cy="27392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Offered in 8 NTCC Programs: </a:t>
            </a:r>
            <a:endParaRPr lang="en-US" sz="2800" u="sng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u="sng" dirty="0"/>
              <a:t>Building Construction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u="sng" dirty="0"/>
              <a:t>Diesel Technology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u="sng" dirty="0"/>
              <a:t>Food Production and Management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u="sng" dirty="0"/>
              <a:t>HVAC/Mechanical Trades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u="sng" dirty="0"/>
              <a:t>Information Technology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u="sng" dirty="0"/>
              <a:t>Machine Tool Technology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u="sng" dirty="0"/>
              <a:t>Pre-Nursing Year 1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u="sng" dirty="0"/>
              <a:t>Welding Technology </a:t>
            </a:r>
            <a:endParaRPr lang="en-US" sz="2800" dirty="0"/>
          </a:p>
        </p:txBody>
      </p:sp>
      <p:sp>
        <p:nvSpPr>
          <p:cNvPr id="6" name="TextBox 5"/>
          <p:cNvSpPr txBox="1"/>
          <p:nvPr/>
        </p:nvSpPr>
        <p:spPr>
          <a:xfrm>
            <a:off x="6373405" y="2483689"/>
            <a:ext cx="5231256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2017-2019: </a:t>
            </a:r>
            <a:r>
              <a:rPr lang="en-US" sz="48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691</a:t>
            </a:r>
            <a:r>
              <a:rPr lang="en-US" sz="2800" dirty="0"/>
              <a:t> credits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b="1" u="sng" dirty="0"/>
              <a:t>No cost </a:t>
            </a:r>
            <a:r>
              <a:rPr lang="en-US" sz="2800" dirty="0"/>
              <a:t>to students</a:t>
            </a:r>
          </a:p>
          <a:p>
            <a:endParaRPr lang="en-US" sz="2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Families saved </a:t>
            </a:r>
            <a:r>
              <a:rPr lang="en-US" sz="4000" b="1" i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$377,662 </a:t>
            </a:r>
            <a:r>
              <a:rPr lang="en-US" sz="2800" dirty="0"/>
              <a:t>in tuition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8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402165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9803" y="870927"/>
            <a:ext cx="10269910" cy="706964"/>
          </a:xfrm>
        </p:spPr>
        <p:txBody>
          <a:bodyPr/>
          <a:lstStyle/>
          <a:p>
            <a:r>
              <a:rPr lang="en-US" sz="4800" b="1" dirty="0">
                <a:solidFill>
                  <a:srgbClr val="FFFF00"/>
                </a:solidFill>
              </a:rPr>
              <a:t>https://www.pct.edu/PCNOW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4176" t="2785" r="1981" b="10994"/>
          <a:stretch/>
        </p:blipFill>
        <p:spPr>
          <a:xfrm>
            <a:off x="3821986" y="2347645"/>
            <a:ext cx="7957335" cy="379630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99803" y="3164439"/>
            <a:ext cx="301635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Every student must </a:t>
            </a:r>
          </a:p>
          <a:p>
            <a:pPr algn="ctr"/>
            <a:endParaRPr lang="en-US" sz="2400" b="1" u="sng" dirty="0"/>
          </a:p>
          <a:p>
            <a:pPr algn="ctr"/>
            <a:r>
              <a:rPr lang="en-US" sz="2400" b="1" u="sng" dirty="0"/>
              <a:t>apply every year </a:t>
            </a:r>
          </a:p>
          <a:p>
            <a:pPr algn="ctr"/>
            <a:endParaRPr lang="en-US" sz="2400" b="1" dirty="0"/>
          </a:p>
          <a:p>
            <a:pPr algn="ctr"/>
            <a:r>
              <a:rPr lang="en-US" sz="2400" b="1" dirty="0"/>
              <a:t>to participate!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817610" y="6143947"/>
            <a:ext cx="885210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All steps must be completed to be enrolled.</a:t>
            </a:r>
          </a:p>
        </p:txBody>
      </p:sp>
    </p:spTree>
    <p:extLst>
      <p:ext uri="{BB962C8B-B14F-4D97-AF65-F5344CB8AC3E}">
        <p14:creationId xmlns:p14="http://schemas.microsoft.com/office/powerpoint/2010/main" val="25893534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FFFF00"/>
                </a:solidFill>
              </a:rPr>
              <a:t>Registration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1442" r="3571"/>
          <a:stretch/>
        </p:blipFill>
        <p:spPr>
          <a:xfrm>
            <a:off x="2563402" y="2768885"/>
            <a:ext cx="6575461" cy="330274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 rot="18951245">
            <a:off x="178908" y="3712012"/>
            <a:ext cx="211647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I already have a Penn College NOW account</a:t>
            </a:r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1763361" y="4512670"/>
            <a:ext cx="685169" cy="680917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 rot="2296804">
            <a:off x="9639704" y="3713934"/>
            <a:ext cx="211647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This will be my first Penn College NOW course</a:t>
            </a:r>
          </a:p>
        </p:txBody>
      </p:sp>
      <p:cxnSp>
        <p:nvCxnSpPr>
          <p:cNvPr id="11" name="Straight Arrow Connector 10"/>
          <p:cNvCxnSpPr/>
          <p:nvPr/>
        </p:nvCxnSpPr>
        <p:spPr>
          <a:xfrm flipH="1">
            <a:off x="9311760" y="4512670"/>
            <a:ext cx="844244" cy="771672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945488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FFFF00"/>
                </a:solidFill>
              </a:rPr>
              <a:t>Create an account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5" y="2603500"/>
            <a:ext cx="3828011" cy="3416300"/>
          </a:xfrm>
        </p:spPr>
        <p:txBody>
          <a:bodyPr/>
          <a:lstStyle/>
          <a:p>
            <a:r>
              <a:rPr lang="en-US" dirty="0"/>
              <a:t>Email address</a:t>
            </a:r>
          </a:p>
          <a:p>
            <a:pPr lvl="1"/>
            <a:r>
              <a:rPr lang="en-US" dirty="0"/>
              <a:t>Personal (appropriate)</a:t>
            </a:r>
          </a:p>
          <a:p>
            <a:pPr lvl="1"/>
            <a:r>
              <a:rPr lang="en-US" dirty="0"/>
              <a:t>School</a:t>
            </a:r>
          </a:p>
          <a:p>
            <a:r>
              <a:rPr lang="en-US" dirty="0"/>
              <a:t>First name</a:t>
            </a:r>
          </a:p>
          <a:p>
            <a:r>
              <a:rPr lang="en-US" dirty="0"/>
              <a:t>Last name</a:t>
            </a:r>
          </a:p>
          <a:p>
            <a:r>
              <a:rPr lang="en-US" dirty="0"/>
              <a:t>Date of birth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23491" y="2691938"/>
            <a:ext cx="6650001" cy="30606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9426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FFFF00"/>
                </a:solidFill>
              </a:rPr>
              <a:t>Account activation email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41594" y="2875765"/>
            <a:ext cx="4331445" cy="1911992"/>
          </a:xfrm>
        </p:spPr>
        <p:txBody>
          <a:bodyPr/>
          <a:lstStyle/>
          <a:p>
            <a:r>
              <a:rPr lang="en-US" dirty="0"/>
              <a:t>Click link in email</a:t>
            </a:r>
          </a:p>
          <a:p>
            <a:r>
              <a:rPr lang="en-US" dirty="0"/>
              <a:t>Enter </a:t>
            </a:r>
            <a:r>
              <a:rPr lang="en-US" b="1" dirty="0"/>
              <a:t>temporary PIN from email </a:t>
            </a:r>
            <a:r>
              <a:rPr lang="en-US" dirty="0"/>
              <a:t>&amp; date of birth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84696" y="3760359"/>
            <a:ext cx="6791538" cy="28624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89343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FFFF00"/>
                </a:solidFill>
              </a:rPr>
              <a:t>Create password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8232" y="2382271"/>
            <a:ext cx="4331445" cy="2889703"/>
          </a:xfrm>
        </p:spPr>
        <p:txBody>
          <a:bodyPr>
            <a:normAutofit/>
          </a:bodyPr>
          <a:lstStyle/>
          <a:p>
            <a:r>
              <a:rPr lang="en-US" dirty="0"/>
              <a:t>Create password</a:t>
            </a:r>
          </a:p>
          <a:p>
            <a:pPr lvl="1"/>
            <a:r>
              <a:rPr lang="en-US" dirty="0"/>
              <a:t>Follow guidelines in </a:t>
            </a:r>
            <a:r>
              <a:rPr lang="en-US" b="1" dirty="0">
                <a:solidFill>
                  <a:srgbClr val="FF0000"/>
                </a:solidFill>
              </a:rPr>
              <a:t>RED</a:t>
            </a:r>
            <a:endParaRPr lang="en-US" dirty="0"/>
          </a:p>
          <a:p>
            <a:r>
              <a:rPr lang="en-US" b="1" dirty="0"/>
              <a:t>Save your password!</a:t>
            </a:r>
          </a:p>
          <a:p>
            <a:pPr lvl="1"/>
            <a:r>
              <a:rPr lang="en-US" dirty="0"/>
              <a:t>Write it down</a:t>
            </a:r>
          </a:p>
          <a:p>
            <a:pPr lvl="1"/>
            <a:r>
              <a:rPr lang="en-US" dirty="0"/>
              <a:t>Click the           to view password and save a screenshot or pic in your phone</a:t>
            </a:r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157573" y="5661061"/>
            <a:ext cx="85583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You are registered, but still </a:t>
            </a:r>
            <a:r>
              <a:rPr lang="en-US" sz="3200" b="1" u="sng" dirty="0">
                <a:solidFill>
                  <a:schemeClr val="tx2">
                    <a:lumMod val="60000"/>
                    <a:lumOff val="40000"/>
                  </a:schemeClr>
                </a:solidFill>
              </a:rPr>
              <a:t>MUST</a:t>
            </a:r>
            <a:r>
              <a:rPr lang="en-US" sz="32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apply!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13958" t="25207" r="4218" b="4347"/>
          <a:stretch/>
        </p:blipFill>
        <p:spPr>
          <a:xfrm>
            <a:off x="5034339" y="2429838"/>
            <a:ext cx="7004483" cy="279457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83696" y="4033338"/>
            <a:ext cx="310258" cy="15635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65296" y="4033338"/>
            <a:ext cx="310258" cy="15635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 flipH="1">
            <a:off x="7227355" y="4669605"/>
            <a:ext cx="22454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/>
              <a:t>This will appear after you’ve entered the password</a:t>
            </a:r>
          </a:p>
        </p:txBody>
      </p:sp>
      <p:cxnSp>
        <p:nvCxnSpPr>
          <p:cNvPr id="10" name="Straight Arrow Connector 9"/>
          <p:cNvCxnSpPr/>
          <p:nvPr/>
        </p:nvCxnSpPr>
        <p:spPr>
          <a:xfrm flipV="1">
            <a:off x="7720425" y="4300770"/>
            <a:ext cx="1" cy="325573"/>
          </a:xfrm>
          <a:prstGeom prst="straightConnector1">
            <a:avLst/>
          </a:prstGeom>
          <a:ln w="76200"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061852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FFFF00"/>
                </a:solidFill>
              </a:rPr>
              <a:t>Application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12150" t="21032" r="4051" b="8994"/>
          <a:stretch/>
        </p:blipFill>
        <p:spPr>
          <a:xfrm>
            <a:off x="118152" y="2250835"/>
            <a:ext cx="4250568" cy="200872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24559" y="3721891"/>
            <a:ext cx="4418099" cy="1876384"/>
          </a:xfrm>
          <a:prstGeom prst="rect">
            <a:avLst/>
          </a:prstGeom>
        </p:spPr>
      </p:pic>
      <p:pic>
        <p:nvPicPr>
          <p:cNvPr id="7" name="Content Placeholder 3"/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7610559" y="4783373"/>
            <a:ext cx="4328013" cy="2034849"/>
          </a:xfrm>
          <a:prstGeom prst="rect">
            <a:avLst/>
          </a:prstGeom>
        </p:spPr>
      </p:pic>
      <p:cxnSp>
        <p:nvCxnSpPr>
          <p:cNvPr id="10" name="Straight Arrow Connector 9"/>
          <p:cNvCxnSpPr/>
          <p:nvPr/>
        </p:nvCxnSpPr>
        <p:spPr>
          <a:xfrm flipV="1">
            <a:off x="914400" y="3914454"/>
            <a:ext cx="945222" cy="616449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V="1">
            <a:off x="7786099" y="6351532"/>
            <a:ext cx="945222" cy="616449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V="1">
            <a:off x="3952126" y="5422388"/>
            <a:ext cx="945222" cy="616449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3384660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78141" y="71116"/>
            <a:ext cx="5105133" cy="672355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325370" y="6219559"/>
            <a:ext cx="15924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Leave blank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57373" y="2106875"/>
            <a:ext cx="226545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The first name you go by or prefer to be called.</a:t>
            </a:r>
          </a:p>
        </p:txBody>
      </p:sp>
      <p:cxnSp>
        <p:nvCxnSpPr>
          <p:cNvPr id="7" name="Straight Arrow Connector 6"/>
          <p:cNvCxnSpPr/>
          <p:nvPr/>
        </p:nvCxnSpPr>
        <p:spPr>
          <a:xfrm flipH="1">
            <a:off x="2917865" y="2568540"/>
            <a:ext cx="857888" cy="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H="1">
            <a:off x="2969232" y="6404225"/>
            <a:ext cx="803948" cy="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5547503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 Boardroom">
  <a:themeElements>
    <a:clrScheme name="Blue">
      <a:dk1>
        <a:sysClr val="windowText" lastClr="000000"/>
      </a:dk1>
      <a:lt1>
        <a:sysClr val="window" lastClr="FFFFFF"/>
      </a:lt1>
      <a:dk2>
        <a:srgbClr val="17406D"/>
      </a:dk2>
      <a:lt2>
        <a:srgbClr val="DBEF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Ion Boardroom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2000"/>
                <a:hueMod val="96000"/>
                <a:satMod val="128000"/>
                <a:lumMod val="114000"/>
              </a:schemeClr>
            </a:gs>
            <a:gs pos="100000">
              <a:schemeClr val="phClr">
                <a:shade val="62000"/>
                <a:hueMod val="100000"/>
                <a:satMod val="13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2000"/>
                <a:hueMod val="108000"/>
                <a:satMod val="164000"/>
                <a:lumMod val="69000"/>
              </a:schemeClr>
              <a:schemeClr val="phClr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A3AB87EF-B655-4FFF-8D05-F333AD7F278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0039028C3E01949A0D239957C86025E" ma:contentTypeVersion="12" ma:contentTypeDescription="Create a new document." ma:contentTypeScope="" ma:versionID="454c4efc4a5ece41e19cc15de01c991c">
  <xsd:schema xmlns:xsd="http://www.w3.org/2001/XMLSchema" xmlns:xs="http://www.w3.org/2001/XMLSchema" xmlns:p="http://schemas.microsoft.com/office/2006/metadata/properties" xmlns:ns2="6d7a8206-fcad-4fa9-a9b9-d9a8e31b4429" xmlns:ns3="ed972ea8-5b3f-4fb9-a307-473816a9167c" targetNamespace="http://schemas.microsoft.com/office/2006/metadata/properties" ma:root="true" ma:fieldsID="4e47a1995d2f7fdd6fdfac9cb2226bc7" ns2:_="" ns3:_="">
    <xsd:import namespace="6d7a8206-fcad-4fa9-a9b9-d9a8e31b4429"/>
    <xsd:import namespace="ed972ea8-5b3f-4fb9-a307-473816a9167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d7a8206-fcad-4fa9-a9b9-d9a8e31b442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5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d972ea8-5b3f-4fb9-a307-473816a9167c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F4BDF8E8-D91D-4A2C-BFE0-C9FB04D86222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C3580786-E4E0-4122-AD35-B68EAD63DF0B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FF0209C1-4F02-4075-86DE-2665FAFB358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d7a8206-fcad-4fa9-a9b9-d9a8e31b4429"/>
    <ds:schemaRef ds:uri="ed972ea8-5b3f-4fb9-a307-473816a9167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4829</TotalTime>
  <Words>355</Words>
  <Application>Microsoft Office PowerPoint</Application>
  <PresentationFormat>Widescreen</PresentationFormat>
  <Paragraphs>71</Paragraphs>
  <Slides>16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Ion Boardroom</vt:lpstr>
      <vt:lpstr>Penn College NOW </vt:lpstr>
      <vt:lpstr>Penn College NOW </vt:lpstr>
      <vt:lpstr>https://www.pct.edu/PCNOW</vt:lpstr>
      <vt:lpstr>Registration</vt:lpstr>
      <vt:lpstr>Create an account</vt:lpstr>
      <vt:lpstr>Account activation email</vt:lpstr>
      <vt:lpstr>Create password</vt:lpstr>
      <vt:lpstr>Application</vt:lpstr>
      <vt:lpstr>PowerPoint Presentation</vt:lpstr>
      <vt:lpstr>PowerPoint Presentation</vt:lpstr>
      <vt:lpstr>PowerPoint Presentation</vt:lpstr>
      <vt:lpstr>PowerPoint Presentation</vt:lpstr>
      <vt:lpstr>e-sign</vt:lpstr>
      <vt:lpstr>SUBMIT!</vt:lpstr>
      <vt:lpstr>Confirmation</vt:lpstr>
      <vt:lpstr>Congratulations on completing this important step toward your future goals!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Penn College NOW</dc:title>
  <dc:creator>Jennifer Farley</dc:creator>
  <cp:lastModifiedBy>Jennifer Farley</cp:lastModifiedBy>
  <cp:revision>22</cp:revision>
  <dcterms:created xsi:type="dcterms:W3CDTF">2020-09-29T13:12:05Z</dcterms:created>
  <dcterms:modified xsi:type="dcterms:W3CDTF">2021-05-07T15:54:22Z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0x010100D0039028C3E01949A0D239957C86025E</vt:lpwstr>
  </property>
</Properties>
</file>