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Robo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Roboto-bold.fntdata"/><Relationship Id="rId10" Type="http://schemas.openxmlformats.org/officeDocument/2006/relationships/slide" Target="slides/slide5.xml"/><Relationship Id="rId21" Type="http://schemas.openxmlformats.org/officeDocument/2006/relationships/font" Target="fonts/Roboto-regular.fntdata"/><Relationship Id="rId13" Type="http://schemas.openxmlformats.org/officeDocument/2006/relationships/slide" Target="slides/slide8.xml"/><Relationship Id="rId24" Type="http://schemas.openxmlformats.org/officeDocument/2006/relationships/font" Target="fonts/Roboto-boldItalic.fntdata"/><Relationship Id="rId12" Type="http://schemas.openxmlformats.org/officeDocument/2006/relationships/slide" Target="slides/slide7.xml"/><Relationship Id="rId23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sisco.kobelco.com/english/service/nondestructiveness/mt.html#:~:text=Magnetic%20particle%20Test%20(MT)%20is,appeared%20on%20the%20test%20piece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flyability.com/acoustic-emission-testing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flyability.com/dye-penetrant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flyability.com/leak-testing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lycoming.com/services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flyability.com/ndt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esab.com/us/nam_en/esab-university/blogs/visual-inspection-of-welded-connections/#:~:text=What%20Is%20Visual%20Inspection%20of,by%20an%20experienced%20welding%20inspector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twi-global.com/technical-knowledge/faqs/ultrasonic-testing#:~:text=Ultrasonic%20testing%20(UT)%20comprises%20a,material%20or%20for%20flaw%20detecting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trainingndt.com/what-is-radiography-in-ndt/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c227c5254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c227c525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c2e8acb1cf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c2e8acb1cf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https://www.sisco.kobelco.com/english/service/nondestructiveness/mt.html#:~:text=Magnetic%20particle%20Test%20(MT)%20is,appeared%20on%20the%20test%20piece</a:t>
            </a:r>
            <a:r>
              <a:rPr lang="en"/>
              <a:t>.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c2e8acb1cf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c2e8acb1cf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https://www.flyability.com/acoustic-emission-testing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c2e8acb1cf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c2e8acb1cf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https://www.flyability.com/dye-penetrant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c2e8acb1cf_1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c2e8acb1cf_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https://www.flyability.com/leak-testing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c2e8acb1cf_1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c2e8acb1cf_1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https://www.lycoming.com/services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c2e8acb1cf_1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c2e8acb1cf_1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c2e8acb1cf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c2e8acb1cf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c2e8acb1cf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c2e8acb1cf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c2e8acb1cf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c2e8acb1cf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https://www.flyability.com/ndt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c2e8acb1c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c2e8acb1c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https://esab.com/us/nam_en/esab-university/blogs/visual-inspection-of-welded-connections/#:~:text=What%20Is%20Visual%20Inspection%20of,by%20an%20experienced%20welding%20inspector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c2e8acb1c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c2e8acb1c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https://www.twi-global.com/technical-knowledge/faqs/ultrasonic-testing#:~:text=Ultrasonic%20testing%20(UT)%20comprises%20a,material%20or%20for%20flaw%20detecting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c2e8acb1cf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c2e8acb1c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https://www.trainingndt.com/what-is-radiography-in-ndt/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c2e8acb1cf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c2e8acb1cf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https://www.merrickgroupinc.com/articles/what-is-eddy-current-testing/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hyperlink" Target="https://youtu.be/93sRATwdHo4?si=NBz82NL4uAW2160Q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5" Type="http://schemas.openxmlformats.org/officeDocument/2006/relationships/image" Target="../media/image2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18.png"/><Relationship Id="rId5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jpg"/><Relationship Id="rId4" Type="http://schemas.openxmlformats.org/officeDocument/2006/relationships/image" Target="../media/image24.png"/><Relationship Id="rId5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pct.edu/academics/et/aviation/aviation-maintenance-technician#paragraph-27276" TargetMode="External"/><Relationship Id="rId4" Type="http://schemas.openxmlformats.org/officeDocument/2006/relationships/hyperlink" Target="https://www.pct.edu/academics/et/aviation/aviation-maintenance-technician#paragraph-27276" TargetMode="External"/><Relationship Id="rId5" Type="http://schemas.openxmlformats.org/officeDocument/2006/relationships/hyperlink" Target="https://www.pct.edu/catalog/majors/AC#catalog_Curriculu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jp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jpg"/><Relationship Id="rId4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hyperlink" Target="https://youtu.be/89xtM0yeq6A?si=py2fZ08rkvIRtzRZ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Summer Fun at Penn College of Technology </a:t>
            </a:r>
            <a:r>
              <a:rPr lang="en" sz="1777"/>
              <a:t>(July 2023)</a:t>
            </a:r>
            <a:endParaRPr sz="1777"/>
          </a:p>
        </p:txBody>
      </p:sp>
      <p:sp>
        <p:nvSpPr>
          <p:cNvPr id="86" name="Google Shape;86;p13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87025"/>
            <a:ext cx="2514034" cy="333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8788" y="1156525"/>
            <a:ext cx="3759252" cy="2830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11100" y="1229875"/>
            <a:ext cx="1721200" cy="2285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>
            <p:ph type="title"/>
          </p:nvPr>
        </p:nvSpPr>
        <p:spPr>
          <a:xfrm>
            <a:off x="311700" y="410000"/>
            <a:ext cx="8520600" cy="13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33"/>
              <a:t>Magnetic Particle (MT)</a:t>
            </a:r>
            <a:endParaRPr sz="30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5"/>
              <a:t>The act of identifying imperfections in a material by examining disruptions in the flow of the magnetic field within the material.</a:t>
            </a:r>
            <a:endParaRPr sz="2255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478263"/>
            <a:ext cx="4063100" cy="1736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9200" y="1895300"/>
            <a:ext cx="4063100" cy="290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/>
        </p:nvSpPr>
        <p:spPr>
          <a:xfrm>
            <a:off x="311225" y="4679500"/>
            <a:ext cx="8855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https://youtu.be/93sRATwdHo4?si=NBz82NL4uAW2160Q</a:t>
            </a:r>
            <a: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>
            <p:ph type="title"/>
          </p:nvPr>
        </p:nvSpPr>
        <p:spPr>
          <a:xfrm>
            <a:off x="311700" y="410000"/>
            <a:ext cx="8520600" cy="141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Acoustic Emission Testing (AE)</a:t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44"/>
              <a:t>An inspection method that uses the release of ultrasonic stress waves to identify defects in materials.</a:t>
            </a:r>
            <a:endParaRPr sz="2044"/>
          </a:p>
        </p:txBody>
      </p:sp>
      <p:pic>
        <p:nvPicPr>
          <p:cNvPr id="160" name="Google Shape;16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80200"/>
            <a:ext cx="3162300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7100" y="19802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7500" y="198020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>
            <p:ph type="title"/>
          </p:nvPr>
        </p:nvSpPr>
        <p:spPr>
          <a:xfrm>
            <a:off x="311700" y="410000"/>
            <a:ext cx="8520600" cy="11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Dye Penetrant Testing (PT)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2"/>
              <a:t>The process of using a dye or liquid to coat material and then look for breaks in the liquid to identify imperfections.</a:t>
            </a:r>
            <a:endParaRPr sz="2222"/>
          </a:p>
        </p:txBody>
      </p:sp>
      <p:pic>
        <p:nvPicPr>
          <p:cNvPr id="168" name="Google Shape;16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1691550"/>
            <a:ext cx="2458769" cy="3265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0175" y="1983800"/>
            <a:ext cx="4196500" cy="3159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87275" y="1573100"/>
            <a:ext cx="3517076" cy="2648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 txBox="1"/>
          <p:nvPr>
            <p:ph type="title"/>
          </p:nvPr>
        </p:nvSpPr>
        <p:spPr>
          <a:xfrm>
            <a:off x="311700" y="410000"/>
            <a:ext cx="8520600" cy="13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Leak Testing (LT)</a:t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Uses </a:t>
            </a:r>
            <a:r>
              <a:rPr lang="en" sz="2000"/>
              <a:t>pressure</a:t>
            </a:r>
            <a:r>
              <a:rPr lang="en" sz="2000"/>
              <a:t> to find the presence of defects in an object that are causing leaks.</a:t>
            </a:r>
            <a:endParaRPr sz="2000"/>
          </a:p>
        </p:txBody>
      </p:sp>
      <p:pic>
        <p:nvPicPr>
          <p:cNvPr id="176" name="Google Shape;17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964625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4175" y="1878200"/>
            <a:ext cx="2847975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4550" y="3002725"/>
            <a:ext cx="2686050" cy="170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Lycoming Engines</a:t>
            </a:r>
            <a:endParaRPr/>
          </a:p>
        </p:txBody>
      </p:sp>
      <p:pic>
        <p:nvPicPr>
          <p:cNvPr id="184" name="Google Shape;18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200"/>
            <a:ext cx="3146450" cy="235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1250" y="1170200"/>
            <a:ext cx="4990564" cy="382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3314425"/>
            <a:ext cx="2642476" cy="198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Aviation Maintenance Technician</a:t>
            </a:r>
            <a:endParaRPr/>
          </a:p>
        </p:txBody>
      </p:sp>
      <p:sp>
        <p:nvSpPr>
          <p:cNvPr id="192" name="Google Shape;192;p2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Overall employment of aircraft and avionics equipment mechanics and technicians is </a:t>
            </a:r>
            <a:r>
              <a:rPr lang="en"/>
              <a:t>projected</a:t>
            </a:r>
            <a:r>
              <a:rPr lang="en"/>
              <a:t> to grow 4% form 2022 to 2032.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2022 median pay was $70,740 per year or $34.01 per hour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U.S. Bureau of Labor Statistics for Aircraft and Avionics Equipment Mechanics and Technicians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Aviation Maintenance Technician Program at Pennsylvania College of Technology Tech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Aviation Maintenance Technician Curriculum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Industry Partners</a:t>
            </a:r>
            <a:endParaRPr/>
          </a:p>
        </p:txBody>
      </p:sp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200"/>
            <a:ext cx="7417257" cy="3820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Two types of Testing Materials</a:t>
            </a:r>
            <a:endParaRPr/>
          </a:p>
        </p:txBody>
      </p:sp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Non-Destructive (NDT) is used to collect information about material in ways that do not alter it (i.e. without destroying it)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/>
              <a:t>What types of things would you want to test for  strength without destroying it?</a:t>
            </a:r>
            <a:endParaRPr sz="1600"/>
          </a:p>
        </p:txBody>
      </p:sp>
      <p:sp>
        <p:nvSpPr>
          <p:cNvPr id="102" name="Google Shape;102;p1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Destructive Testing (DT) is used to collect information about material in ways that alter it (i.e destroy it). 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/>
              <a:t>What are some things that might be okay to destroy?</a:t>
            </a:r>
            <a:endParaRPr sz="1600"/>
          </a:p>
        </p:txBody>
      </p:sp>
      <p:pic>
        <p:nvPicPr>
          <p:cNvPr id="103" name="Google Shape;10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1862" y="3108100"/>
            <a:ext cx="2300974" cy="173247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/>
        </p:nvSpPr>
        <p:spPr>
          <a:xfrm>
            <a:off x="6761800" y="4204200"/>
            <a:ext cx="240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2300" y="3108100"/>
            <a:ext cx="2598712" cy="173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type="ctrTitle"/>
          </p:nvPr>
        </p:nvSpPr>
        <p:spPr>
          <a:xfrm>
            <a:off x="598100" y="1431426"/>
            <a:ext cx="8222100" cy="118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/>
              <a:t>Nondestructive Testing</a:t>
            </a:r>
            <a:endParaRPr sz="4700"/>
          </a:p>
        </p:txBody>
      </p:sp>
      <p:sp>
        <p:nvSpPr>
          <p:cNvPr id="111" name="Google Shape;111;p16"/>
          <p:cNvSpPr txBox="1"/>
          <p:nvPr>
            <p:ph idx="1" type="subTitle"/>
          </p:nvPr>
        </p:nvSpPr>
        <p:spPr>
          <a:xfrm>
            <a:off x="598100" y="2715953"/>
            <a:ext cx="8222100" cy="118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variety of non-invasive </a:t>
            </a:r>
            <a:r>
              <a:rPr lang="en"/>
              <a:t>processes that allow technicians to carefully inspect and certify the integrity and safety of objects like vehicles, bridges, pipelines, and airplanes.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Nondestructive Testing</a:t>
            </a:r>
            <a:endParaRPr/>
          </a:p>
        </p:txBody>
      </p:sp>
      <p:sp>
        <p:nvSpPr>
          <p:cNvPr id="117" name="Google Shape;117;p1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Visual (VT)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Ultrasonic (UT)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Radiography (RT)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Eddy Current (ET)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Magnetic Particle (MT)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Acoustic Emission (AE)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Dye Penetrant (PT)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Leak Testing (LT)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>
            <p:ph type="title"/>
          </p:nvPr>
        </p:nvSpPr>
        <p:spPr>
          <a:xfrm>
            <a:off x="311700" y="410000"/>
            <a:ext cx="8520600" cy="80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Visual Inspection (VT)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2"/>
              <a:t>The act of collecting visual data on the status of a material.</a:t>
            </a:r>
            <a:endParaRPr sz="2222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94200"/>
            <a:ext cx="4260300" cy="3277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1122" y="1380975"/>
            <a:ext cx="2800901" cy="186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4677" y="3338475"/>
            <a:ext cx="3013800" cy="2252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/>
          <p:nvPr>
            <p:ph type="title"/>
          </p:nvPr>
        </p:nvSpPr>
        <p:spPr>
          <a:xfrm>
            <a:off x="311700" y="410000"/>
            <a:ext cx="8520600" cy="123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Ultrasonic (UT)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2"/>
              <a:t>The process of transmitting high-frequency sound waves into a material in order to identify changes in the material’s properties.</a:t>
            </a:r>
            <a:endParaRPr sz="2222"/>
          </a:p>
        </p:txBody>
      </p:sp>
      <p:pic>
        <p:nvPicPr>
          <p:cNvPr id="131" name="Google Shape;1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181338"/>
            <a:ext cx="3386127" cy="254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3449" y="2064650"/>
            <a:ext cx="4748849" cy="2782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>
            <p:ph type="title"/>
          </p:nvPr>
        </p:nvSpPr>
        <p:spPr>
          <a:xfrm>
            <a:off x="311700" y="410000"/>
            <a:ext cx="85206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33"/>
              <a:t>Radiography (RT)</a:t>
            </a:r>
            <a:endParaRPr sz="30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2"/>
              <a:t>The act of using gamma or X-radiation on materials to identify imperfections.</a:t>
            </a:r>
            <a:endParaRPr sz="2222"/>
          </a:p>
        </p:txBody>
      </p:sp>
      <p:pic>
        <p:nvPicPr>
          <p:cNvPr id="138" name="Google Shape;13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7225" y="1764325"/>
            <a:ext cx="2367055" cy="3143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764325"/>
            <a:ext cx="4175427" cy="3143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>
            <p:ph type="title"/>
          </p:nvPr>
        </p:nvSpPr>
        <p:spPr>
          <a:xfrm>
            <a:off x="311700" y="410000"/>
            <a:ext cx="8520600" cy="116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Eddy Current (ET)</a:t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Uses electromagnetic induction to identify defects</a:t>
            </a:r>
            <a:endParaRPr sz="2000"/>
          </a:p>
        </p:txBody>
      </p:sp>
      <p:pic>
        <p:nvPicPr>
          <p:cNvPr id="145" name="Google Shape;14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700" y="1577600"/>
            <a:ext cx="4267275" cy="3220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1"/>
          <p:cNvSpPr txBox="1"/>
          <p:nvPr/>
        </p:nvSpPr>
        <p:spPr>
          <a:xfrm>
            <a:off x="6371375" y="2125963"/>
            <a:ext cx="20373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Testing with Eddy Current - Explained simply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https://youtu.be/89xtM0yeq6A?si=py2fZ08rkvIRtzRZ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